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67BB-CFC8-4C37-971D-BE64008E1E35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D607-278D-4892-A9A0-5617AF775A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822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163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889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933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609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3435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69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189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9474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148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104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743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04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705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2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147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732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674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1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773BA7-1870-4BBB-9C1F-AECEE718E64B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748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ielonalinia.gov.pl/obowiazki-pracownika-i-pracodawcy-33373" TargetMode="External"/><Relationship Id="rId2" Type="http://schemas.openxmlformats.org/officeDocument/2006/relationships/hyperlink" Target="http://kancelaria-mikolajczak.pl/aktualnosci/niepelnosprawny-pracownik-podstawowe-prawa-obowiaz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pip.gov.pl/pl/f/v/97319/14" TargetMode="External"/><Relationship Id="rId4" Type="http://schemas.openxmlformats.org/officeDocument/2006/relationships/hyperlink" Target="https://poradnikprzedsiebiorcy.pl/-zakres-obowiazkow-pracownik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200" dirty="0">
                <a:solidFill>
                  <a:srgbClr val="0070C0"/>
                </a:solidFill>
              </a:rPr>
              <a:t>Prawo pracy dla każdego pracownika!</a:t>
            </a:r>
            <a:br>
              <a:rPr lang="pl-PL" sz="4200" dirty="0">
                <a:solidFill>
                  <a:srgbClr val="0070C0"/>
                </a:solidFill>
              </a:rPr>
            </a:br>
            <a:r>
              <a:rPr lang="pl-PL" sz="4200" dirty="0">
                <a:solidFill>
                  <a:srgbClr val="0070C0"/>
                </a:solidFill>
              </a:rPr>
              <a:t>Znam prawa i obowiązki stron umowy.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/>
                </a:solidFill>
              </a:rPr>
              <a:t>WEBQUEST JEST PRZEZNACZONY </a:t>
            </a:r>
            <a:br>
              <a:rPr lang="pl-PL" dirty="0">
                <a:solidFill>
                  <a:schemeClr val="accent4"/>
                </a:solidFill>
              </a:rPr>
            </a:br>
            <a:r>
              <a:rPr lang="pl-PL" dirty="0">
                <a:solidFill>
                  <a:schemeClr val="accent4"/>
                </a:solidFill>
              </a:rPr>
              <a:t>DLA KLAS SZKOŁY POLICEALNEJ O KIERUNKU ADMINISTRACYJNYM</a:t>
            </a:r>
            <a:r>
              <a:rPr lang="pl-PL">
                <a:solidFill>
                  <a:schemeClr val="accent4"/>
                </a:solidFill>
              </a:rPr>
              <a:t/>
            </a:r>
            <a:br>
              <a:rPr lang="pl-PL">
                <a:solidFill>
                  <a:schemeClr val="accent4"/>
                </a:solidFill>
              </a:rPr>
            </a:br>
            <a:r>
              <a:rPr lang="pl-PL" dirty="0">
                <a:solidFill>
                  <a:schemeClr val="accent4"/>
                </a:solidFill>
              </a:rPr>
              <a:t/>
            </a:r>
            <a:br>
              <a:rPr lang="pl-PL" dirty="0">
                <a:solidFill>
                  <a:schemeClr val="accent4"/>
                </a:solidFill>
              </a:rPr>
            </a:br>
            <a:endParaRPr lang="pl-PL" dirty="0">
              <a:solidFill>
                <a:schemeClr val="accent4"/>
              </a:solidFill>
            </a:endParaRPr>
          </a:p>
        </p:txBody>
      </p:sp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39" y="41886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652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3104"/>
            <a:ext cx="1848393" cy="6858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018904"/>
            <a:ext cx="10394707" cy="4355681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http://pup-prudnik.pl/strona/prawa-pracodawcow-i-przedsiebiorcow/103</a:t>
            </a:r>
          </a:p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https://www.praca.pl/poradniki/rynek-pracy/prawa-i-obowiazki-pracodawcy_pr-1934.html</a:t>
            </a:r>
          </a:p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https://www.spes.org.pl/twoje-prawa/uprawnienia-i-ulgi-niepelnosprawnych/uprawnienia-pracownika-niepelnosprawnego</a:t>
            </a:r>
          </a:p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http://kancelaria-mikolajczak.pl/aktualnosci/niepelnosprawny-pracownik-podstawowe-prawa-obowiazki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/</a:t>
            </a: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https://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zielonalinia.gov.pl/obowiazki-pracownika-i-pracodawcy-33373</a:t>
            </a: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https://poradnikprzedsiebiorcy.pl/-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zakres-obowiazkow-pracownika</a:t>
            </a: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5"/>
              </a:rPr>
              <a:t>https://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  <a:hlinkClick r:id="rId5"/>
              </a:rPr>
              <a:t>www.pip.gov.pl/pl/f/v/97319/14</a:t>
            </a: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8447" y="4984060"/>
            <a:ext cx="4545874" cy="13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2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136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349111"/>
              </p:ext>
            </p:extLst>
          </p:nvPr>
        </p:nvGraphicFramePr>
        <p:xfrm>
          <a:off x="209006" y="548642"/>
          <a:ext cx="11721737" cy="587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xmlns="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xmlns="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xmlns="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xmlns="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48102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Praca wyróżniająca się.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2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2432953"/>
              </p:ext>
            </p:extLst>
          </p:nvPr>
        </p:nvGraphicFramePr>
        <p:xfrm>
          <a:off x="429210" y="927465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xmlns="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xmlns="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29210" y="182883"/>
            <a:ext cx="3161212" cy="7445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/>
          <a:srcRect t="23486" b="25314"/>
          <a:stretch/>
        </p:blipFill>
        <p:spPr>
          <a:xfrm>
            <a:off x="4889359" y="94708"/>
            <a:ext cx="2143125" cy="9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77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49945" y="580572"/>
            <a:ext cx="10580912" cy="52106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Jakie korzyści osiągnęliście z realizacji tego projektu?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poszerzyliście swoją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wiedzę </a:t>
            </a:r>
            <a:r>
              <a:rPr lang="pl-PL" sz="2800" dirty="0">
                <a:latin typeface="Trebuchet MS" panose="020B0603020202020204" pitchFamily="34" charset="0"/>
              </a:rPr>
              <a:t>na temat waszych praw i obowiązków w pracy, a także uprawnień i obowiązków pracodawcy. </a:t>
            </a:r>
            <a:endParaRPr lang="pl-PL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Mogliście zastosować w praktyce swoją wiedzę i umiejętności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analizowania przepisów prawnych.</a:t>
            </a:r>
          </a:p>
          <a:p>
            <a:pPr marL="514350" indent="-514350">
              <a:buClr>
                <a:srgbClr val="0070C0"/>
              </a:buClr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>
                <a:srgbClr val="0070C0"/>
              </a:buClr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7325" y="3014662"/>
            <a:ext cx="235131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30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52697" y="404949"/>
            <a:ext cx="11207931" cy="567581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5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wykorzystywać Internet </a:t>
            </a:r>
          </a:p>
          <a:p>
            <a:pPr marL="0" indent="0">
              <a:buClr>
                <a:srgbClr val="0070C0"/>
              </a:buClr>
              <a:buSzPct val="140000"/>
              <a:buNone/>
            </a:pPr>
            <a:r>
              <a:rPr lang="pl-PL" sz="2500" dirty="0">
                <a:latin typeface="Trebuchet MS" panose="020B0603020202020204" pitchFamily="34" charset="0"/>
              </a:rPr>
              <a:t>     </a:t>
            </a: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jako źródło informacji. 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wyrazić swoje opinie oraz wysłuchać opinii </a:t>
            </a:r>
            <a:r>
              <a:rPr lang="pl-PL" sz="2500" dirty="0">
                <a:latin typeface="Trebuchet MS" panose="020B0603020202020204" pitchFamily="34" charset="0"/>
              </a:rPr>
              <a:t>i </a:t>
            </a: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6090" y="0"/>
            <a:ext cx="3762103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4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2318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44583" y="986971"/>
            <a:ext cx="10698480" cy="53702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400" dirty="0">
                <a:solidFill>
                  <a:srgbClr val="002060"/>
                </a:solidFill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solidFill>
                  <a:srgbClr val="002060"/>
                </a:solidFill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t="49200"/>
          <a:stretch/>
        </p:blipFill>
        <p:spPr>
          <a:xfrm>
            <a:off x="7158446" y="4637313"/>
            <a:ext cx="4493623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6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5" y="232230"/>
            <a:ext cx="11059885" cy="6400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22514" y="872307"/>
            <a:ext cx="11059886" cy="53586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52188" r="42584" b="5209"/>
          <a:stretch/>
        </p:blipFill>
        <p:spPr>
          <a:xfrm>
            <a:off x="8843554" y="5120640"/>
            <a:ext cx="2860765" cy="1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41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4CF70D-22B9-4F65-9D57-3C934732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6760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5232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11481"/>
            <a:ext cx="4199708" cy="529046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61704" y="940527"/>
            <a:ext cx="10816046" cy="4676502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>
                <a:solidFill>
                  <a:srgbClr val="0070C0"/>
                </a:solidFill>
                <a:latin typeface="Arial Black" panose="020B0A04020102020204" pitchFamily="34" charset="0"/>
              </a:rPr>
              <a:t>Witajcie </a:t>
            </a:r>
            <a:r>
              <a:rPr lang="pl-PL" sz="220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Zapewne doskonale wiecie, że w czasie dużego bezrobocia wiele firm nie przestrzega praw pracowniczych. Nadmiernie wykorzystują one swoich pracowników, którzy w obawie o utratę pracy godzą się na nieprzestrzeganie przepisów wynikających z kodeksu pracy.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Kodeks pracy dotyczy osób zatrudnionych na podstawie umowy o pracę, dlatego pracodawcy unikają zawierania takich umów z pracownikami i zatrudniają ich w innej formie. Niestety jest to mniej korzystne dla pracownika  </a:t>
            </a: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845" y="0"/>
            <a:ext cx="2344783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7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11481"/>
            <a:ext cx="4199708" cy="529046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15983" y="809897"/>
            <a:ext cx="10744200" cy="4807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Podobnie młody człowiek wkraczający po raz pierwszy na rynek pracy, który nie zna nawet podstaw prawa pracy, może spotkać się z wielkim rozczarowaniem w kontakcie z pracodawcą. 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Dlatego specjalnie dla was przygotowałam zadanie, dotyczące najważniejszych zagadnień z zakresu prawa pracy. Dowiecie się jakie są prawa i obowiązki zarówno pracownika, jak i pracodawcy. Uzyskacie ważne informacje, których znajomość znacznie ułatwi wam start w nowym miejscu pracy.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Jestem przekonana, że przedstawiona tematyka wzbudzi wśród was duże zainteresowanie.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Zaczynamy!   </a:t>
            </a:r>
            <a:endParaRPr lang="pl-PL" sz="2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083" y="4735288"/>
            <a:ext cx="4705894" cy="14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18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359228"/>
            <a:ext cx="2621278" cy="646611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005839"/>
            <a:ext cx="10394707" cy="4532811"/>
          </a:xfrm>
        </p:spPr>
        <p:txBody>
          <a:bodyPr/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Waszym zadaniem będzie </a:t>
            </a: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opracowanie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wykazu praw i obowiązków pracownika, w tym niepełnosprawnego pracownika oraz praw i obowiązków pracodawcy.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Zadanie możecie przygotować w dowolnej formie, a zatem: plakatu, ulotki informacyjnej, broszury, wystawy, filmiku, </a:t>
            </a:r>
            <a:r>
              <a:rPr lang="pl-PL" dirty="0" err="1">
                <a:solidFill>
                  <a:srgbClr val="002060"/>
                </a:solidFill>
                <a:latin typeface="Arial Black" panose="020B0A04020102020204" pitchFamily="34" charset="0"/>
              </a:rPr>
              <a:t>lapbooka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, prezentacji multimedialnej i innych.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Pracę możecie wykonać dowolną techniką, wykorzystując: kredki, farby, pisaki, wyklejanki, czy też wydruki prac tworzonych w programach komputerowych.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429" y="143691"/>
            <a:ext cx="2952205" cy="12670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25516" t="17198" r="13918" b="9554"/>
          <a:stretch/>
        </p:blipFill>
        <p:spPr>
          <a:xfrm>
            <a:off x="8608422" y="4702627"/>
            <a:ext cx="3069771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83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466997"/>
            <a:ext cx="2828108" cy="489857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956854"/>
            <a:ext cx="10394707" cy="419892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</a:pPr>
            <a:endParaRPr lang="pl-PL" sz="2600" dirty="0">
              <a:latin typeface="Arial Black" panose="020B0A040201020202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Zadanie wykonajcie w 3–4 osobowych grupach.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W każdej grupie wybierzcie lidera – koordynatora, który będzie odpowiedzialny za organizację pracy Waszego zespołu i końcowy efekt pracy.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wszystkie informacje prawne niezbędne do wykonania zadania odszukajcie we wskazanych przeze mnie źródłach internetowych. 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Na koniec zaprezentujcie efekty swojej pracy Waszym kolegom z klasy i nauczycielowi.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909" y="91440"/>
            <a:ext cx="2200275" cy="12148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/>
          <a:srcRect t="52972" r="51507"/>
          <a:stretch/>
        </p:blipFill>
        <p:spPr>
          <a:xfrm>
            <a:off x="8085909" y="4807131"/>
            <a:ext cx="3872667" cy="1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98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22069"/>
            <a:ext cx="2266406" cy="679268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930079"/>
            <a:ext cx="10394707" cy="426424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Aby poprawnie wykonać zadanie, pamiętajcie o odpowiedniej organizacji pracy zespołowej, dokonajcie podziału czynności i zadań w zespole, ostatecznie lider grupy dokona podziału obowiązków na członków zespołu.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Ustalcie formę i technikę przygotowania pracy: sposób ujęcia i zaprezentowania informacji – praca powinna być intersująca i przykuwająca uwagę, papier, kolorystyka, ilustracje, wydruki, programy komputerowe i materiały dostępne w waszej klasopracowni.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7634" y="3984171"/>
            <a:ext cx="4467497" cy="2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9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91440"/>
            <a:ext cx="2109650" cy="679269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chemeClr val="accent3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770710"/>
            <a:ext cx="10394707" cy="44740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Wypiszcie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przysługujące pracownikowi prawa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, a także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jego obowiązki 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wynikające z kodeksu pracy. Wykorzystajcie w tym celu podane przeze mnie zasoby internetowe.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Przygotujcie wykaz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praw i obowiązków pracownika niepełnosprawnego. 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Pomocne będą wam wskazane źródła internetowe.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Opracujcie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wykaz przysługujących pracodawcy praw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, a także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nałożonych na niego obowiązków. 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Wykorzystajcie podane zasoby internetowe.</a:t>
            </a: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794" y="4389120"/>
            <a:ext cx="5447212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6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91441"/>
            <a:ext cx="2109650" cy="679268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chemeClr val="accent3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770709"/>
            <a:ext cx="10394707" cy="460387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Opracowane informacje dotyczące praw i obowiązków pracownika i pracodawcy przedstawcie w sposób syntetyczny (całościowy i ogólny) w formie przygotowanej prezentacji, plakatu, ulotki, broszury itp.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Lider grupy dokona oceny zadań poszczególnych członków zespołu i ich zaangażowania. Pamiętajcie każdy z was pracuje na wspólny efekt końcowy!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Po zakończeniu zadania zaprezentujcie jego efekty na forum klasy.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Podzielcie się swoimi uwagami – co było ciekawe, co trudne? Udzielcie odpowiedzi na ewentualne pytania nauczyciela i kolegów.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36" y="4950821"/>
            <a:ext cx="3459609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30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298" y="202474"/>
            <a:ext cx="1848393" cy="6858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82881" y="888274"/>
            <a:ext cx="11534502" cy="4545875"/>
          </a:xfrm>
        </p:spPr>
        <p:txBody>
          <a:bodyPr>
            <a:noAutofit/>
          </a:bodyPr>
          <a:lstStyle/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https://www.praca.pl/poradniki/rynek-pracy/prawa-i-obowiazki-pracownika_pr-1919.html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https://kadry.infor.pl/kadry/indywidualne_prawo_pracy/odpowiedzialnosc_prawa_i_obowiazki/702302,Podstawowe-obowiazki-pracownika-zawarte-w-Kodeksie-pracy.html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https://strefabiznesu.pl/kodeks-pracy-dzial-czwarty-obowiazki-pracodawcy-i-pracownika-art-94-113/ar/c10-14506783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https://strefabiznesu.pl/kodeks-pracy-dzial-osmy-uprawnienia-pracownikow-zwiazane-z-rodzicielstwem-art-175-189/ar/c10-14506497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https://strefabiznesu.pl/kodeks-pracy-dzial-dziesiaty-bezpieczenstwo-i-higiena-pracy-art-207-237/ar/c10-14506199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https://strefabiznesu.pl/kodeks-pracy-dzial-piaty-odpowiedzialnosc-materialna-pracownikow-art-114-127/ar/c10-14506743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8422" y="5185954"/>
            <a:ext cx="3108961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221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698</TotalTime>
  <Words>1110</Words>
  <Application>Microsoft Office PowerPoint</Application>
  <PresentationFormat>Niestandardowy</PresentationFormat>
  <Paragraphs>115</Paragraphs>
  <Slides>17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Wydarzenie główne</vt:lpstr>
      <vt:lpstr>Arkusz</vt:lpstr>
      <vt:lpstr>Prawo pracy dla każdego pracownika! Znam prawa i obowiązki stron umowy.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źródła</vt:lpstr>
      <vt:lpstr>źródła</vt:lpstr>
      <vt:lpstr>EWALUACJA</vt:lpstr>
      <vt:lpstr>EWALUACJA</vt:lpstr>
      <vt:lpstr>Slajd 13</vt:lpstr>
      <vt:lpstr>Slajd 14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Konrad1</cp:lastModifiedBy>
  <cp:revision>194</cp:revision>
  <dcterms:created xsi:type="dcterms:W3CDTF">2020-08-24T15:18:12Z</dcterms:created>
  <dcterms:modified xsi:type="dcterms:W3CDTF">2021-08-15T12:40:51Z</dcterms:modified>
</cp:coreProperties>
</file>